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215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9.jpg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 err="1"/>
              <a:t>Cassandre</a:t>
            </a:r>
            <a:r>
              <a:rPr lang="en-US" sz="4000" dirty="0"/>
              <a:t> </a:t>
            </a:r>
            <a:r>
              <a:rPr lang="en-US" sz="4000" dirty="0" err="1"/>
              <a:t>Pignon</a:t>
            </a:r>
            <a:r>
              <a:rPr lang="en-US" sz="4000" dirty="0"/>
              <a:t> – Mission Lead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5370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4 years with McKinsey &amp; Company </a:t>
            </a:r>
            <a:r>
              <a:rPr lang="en-US" sz="1200" dirty="0"/>
              <a:t>based in Morocco with a strong focus on North and West Africa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Developed a sector-wide strategy for the Moroccan electricity sector, leading to complete sector restructuring and start of new green energy projects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Drove the implementation of a new agriculture strategy for the Moroccan Government (Plan </a:t>
            </a:r>
            <a:r>
              <a:rPr lang="en-US" sz="1200" dirty="0" err="1"/>
              <a:t>Maroc</a:t>
            </a:r>
            <a:r>
              <a:rPr lang="en-US" sz="1200" dirty="0"/>
              <a:t> Vert)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Direct support the Tunisian government to attract FDI in ITO/BPO and to negotiate support from the G8 post revolution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Supported the development of a leading commercial bank in West Africa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3 years in advisory roles </a:t>
            </a:r>
            <a:r>
              <a:rPr lang="en-US" sz="1200" dirty="0"/>
              <a:t>serving African and Middle East Head of Governments and Ministers (Tony Blair Africa Governance Initiative, Office of the Quartet/UN)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In country postings included Ethiopia, Malawi, Sierra Leone, Liberia, Rwanda, and Israel / Palestinian Territories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Specialist on private sector development, and industrialization/industrial policy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Directly supported the Ethiopian Prime Ministry to set-up Industrial Park pipeline (1 billion USD) and execution on the Hawassa Industrial Park (250 million, major FDI in the Textile and Garment sectors)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5 years in infrastructure project bids and management </a:t>
            </a:r>
            <a:r>
              <a:rPr lang="en-US" sz="1200" dirty="0"/>
              <a:t>(public transport, power production and  distribution, water production and distribution, waste water  treatment) – in Africa and MENA regions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2146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Cassandre</a:t>
            </a:r>
            <a:r>
              <a:rPr lang="en-US" sz="1200" dirty="0">
                <a:solidFill>
                  <a:prstClr val="black"/>
                </a:solidFill>
              </a:rPr>
              <a:t> holds an </a:t>
            </a:r>
            <a:r>
              <a:rPr lang="en-US" sz="1200" dirty="0">
                <a:solidFill>
                  <a:srgbClr val="FF0000"/>
                </a:solidFill>
              </a:rPr>
              <a:t>MPA from the Harvard Kennedy School of Government</a:t>
            </a:r>
            <a:r>
              <a:rPr lang="en-US" sz="1200" dirty="0">
                <a:solidFill>
                  <a:prstClr val="black"/>
                </a:solidFill>
              </a:rPr>
              <a:t> where she focused on development economics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She also holds a </a:t>
            </a:r>
            <a:r>
              <a:rPr lang="en-US" sz="1200" dirty="0">
                <a:solidFill>
                  <a:srgbClr val="FF0000"/>
                </a:solidFill>
              </a:rPr>
              <a:t>Master of Engineering from the prestigious Ecole des </a:t>
            </a:r>
            <a:r>
              <a:rPr lang="en-US" sz="1200" dirty="0" err="1">
                <a:solidFill>
                  <a:srgbClr val="FF0000"/>
                </a:solidFill>
              </a:rPr>
              <a:t>Ponts</a:t>
            </a:r>
            <a:r>
              <a:rPr lang="en-US" sz="1200" dirty="0">
                <a:solidFill>
                  <a:srgbClr val="FF0000"/>
                </a:solidFill>
              </a:rPr>
              <a:t> et </a:t>
            </a:r>
            <a:r>
              <a:rPr lang="en-US" sz="1200" dirty="0" err="1">
                <a:solidFill>
                  <a:srgbClr val="FF0000"/>
                </a:solidFill>
              </a:rPr>
              <a:t>Chaussees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in Paris and majored in Mathematics and Physics in her undergraduate studies (Classes </a:t>
            </a:r>
            <a:r>
              <a:rPr lang="en-US" sz="1200" dirty="0" err="1">
                <a:solidFill>
                  <a:prstClr val="black"/>
                </a:solidFill>
              </a:rPr>
              <a:t>Preparatoires</a:t>
            </a:r>
            <a:r>
              <a:rPr lang="en-US" sz="1200" dirty="0">
                <a:solidFill>
                  <a:prstClr val="black"/>
                </a:solidFill>
              </a:rPr>
              <a:t>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 passionate traveler who has worked in Africa since 2002, </a:t>
            </a:r>
            <a:r>
              <a:rPr lang="en-US" sz="1200" dirty="0" err="1">
                <a:solidFill>
                  <a:prstClr val="black"/>
                </a:solidFill>
              </a:rPr>
              <a:t>Cassandre</a:t>
            </a:r>
            <a:r>
              <a:rPr lang="en-US" sz="1200" dirty="0">
                <a:solidFill>
                  <a:prstClr val="black"/>
                </a:solidFill>
              </a:rPr>
              <a:t> speaks French and English fluently and is able to have professional conversations in Spanish. She has basic knowledge in Arabic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2185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 err="1"/>
              <a:t>Cassandre</a:t>
            </a:r>
            <a:r>
              <a:rPr lang="en-US" sz="1200" dirty="0"/>
              <a:t> is a French national with a dual qualification as Engineer (Ecole des </a:t>
            </a:r>
            <a:r>
              <a:rPr lang="en-US" sz="1200" dirty="0" err="1"/>
              <a:t>Ponts</a:t>
            </a:r>
            <a:r>
              <a:rPr lang="en-US" sz="1200" dirty="0"/>
              <a:t> et </a:t>
            </a:r>
            <a:r>
              <a:rPr lang="en-US" sz="1200" dirty="0" err="1"/>
              <a:t>Chaussees</a:t>
            </a:r>
            <a:r>
              <a:rPr lang="en-US" sz="1200" dirty="0"/>
              <a:t>) and Economist (Harvard).</a:t>
            </a: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She brings 12 years of experience on the African Continent, 4 of which with the McKinsey Public Sector Practice.</a:t>
            </a: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 err="1"/>
              <a:t>Cassandre</a:t>
            </a:r>
            <a:r>
              <a:rPr lang="en-US" sz="1200" dirty="0"/>
              <a:t> has directly worked for 9 African governments and is a specialist on African industrialization.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FEA02E-6BA9-CA45-B80F-8C62538255F2}"/>
              </a:ext>
            </a:extLst>
          </p:cNvPr>
          <p:cNvSpPr/>
          <p:nvPr/>
        </p:nvSpPr>
        <p:spPr>
          <a:xfrm>
            <a:off x="8324850" y="4403476"/>
            <a:ext cx="320723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200" dirty="0">
                <a:solidFill>
                  <a:schemeClr val="accent1"/>
                </a:solidFill>
              </a:rPr>
              <a:t>I love working  in Africa. It’s an exhilarating place to be. There is this incredible potential, and opportunities to impact the life of millions of people.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DFD52AF2-7763-4338-8259-FD497A9C03EB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D780D79-A984-44CD-8065-BA1B784F16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CEF82A1D-2985-4B6C-9F75-E2453C699C1D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D14A2745-5B30-4F5F-B362-6E21AB0655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B4FF41E-5BDB-42CC-8937-D7E99B8152F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0FE54AB-2F2E-4906-B434-D1C02AE9F7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FCA5BE-BEA3-4975-BAD1-F6AA9444A86A}"/>
              </a:ext>
            </a:extLst>
          </p:cNvPr>
          <p:cNvCxnSpPr>
            <a:cxnSpLocks/>
          </p:cNvCxnSpPr>
          <p:nvPr/>
        </p:nvCxnSpPr>
        <p:spPr>
          <a:xfrm>
            <a:off x="8033717" y="4314210"/>
            <a:ext cx="3498369" cy="0"/>
          </a:xfrm>
          <a:prstGeom prst="line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EB4BE0-1F26-47AD-B97A-36F1E9B059A8}"/>
              </a:ext>
            </a:extLst>
          </p:cNvPr>
          <p:cNvGrpSpPr/>
          <p:nvPr/>
        </p:nvGrpSpPr>
        <p:grpSpPr>
          <a:xfrm>
            <a:off x="7945692" y="4053833"/>
            <a:ext cx="404525" cy="360027"/>
            <a:chOff x="9621368" y="5838969"/>
            <a:chExt cx="581812" cy="47382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398CF51-5908-446B-B8A2-0ECF5C7F1740}"/>
                </a:ext>
              </a:extLst>
            </p:cNvPr>
            <p:cNvSpPr/>
            <p:nvPr/>
          </p:nvSpPr>
          <p:spPr>
            <a:xfrm>
              <a:off x="9621368" y="5838969"/>
              <a:ext cx="581812" cy="473824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defTabSz="410751" hangingPunct="0"/>
              <a:endParaRPr lang="en-US" sz="1195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33" name="Graphic 21">
              <a:extLst>
                <a:ext uri="{FF2B5EF4-FFF2-40B4-BE49-F238E27FC236}">
                  <a16:creationId xmlns:a16="http://schemas.microsoft.com/office/drawing/2014/main" id="{D56C30DA-C8B0-49AD-A59F-8D4FF330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01736" y="5865343"/>
              <a:ext cx="421077" cy="421077"/>
            </a:xfrm>
            <a:prstGeom prst="rect">
              <a:avLst/>
            </a:prstGeom>
          </p:spPr>
        </p:pic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1776B24-D79E-0D47-A436-4EC5C9B475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/>
          <a:srcRect t="1458" b="1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265906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400</Words>
  <Application>Microsoft Macintosh PowerPoint</Application>
  <PresentationFormat>Widescreen</PresentationFormat>
  <Paragraphs>22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Cassandre Pignon – Mission Lead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2020-10-02T10:26:50Z</dcterms:modified>
</cp:coreProperties>
</file>